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9" r:id="rId3"/>
    <p:sldId id="258" r:id="rId4"/>
    <p:sldId id="265" r:id="rId5"/>
    <p:sldId id="257" r:id="rId6"/>
    <p:sldId id="266" r:id="rId7"/>
    <p:sldId id="260" r:id="rId8"/>
    <p:sldId id="275" r:id="rId9"/>
    <p:sldId id="261" r:id="rId10"/>
    <p:sldId id="269" r:id="rId11"/>
    <p:sldId id="270" r:id="rId12"/>
    <p:sldId id="268" r:id="rId13"/>
    <p:sldId id="264" r:id="rId14"/>
    <p:sldId id="277" r:id="rId15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374" autoAdjust="0"/>
  </p:normalViewPr>
  <p:slideViewPr>
    <p:cSldViewPr>
      <p:cViewPr varScale="1">
        <p:scale>
          <a:sx n="89" d="100"/>
          <a:sy n="89" d="100"/>
        </p:scale>
        <p:origin x="96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8F9EC2-D0E9-42E2-98BE-475F8A058F62}" type="datetimeFigureOut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E366C-3DBA-46AC-ADE1-F68AA6DEDE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026421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6371D3-5155-4A69-B2F8-95E033FC7389}" type="datetimeFigureOut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DFDA4-5972-4D4F-A61A-1B9105CE48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3671956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ja.wikipedia.org/wiki/Microsoft_Windows_10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ja.wikipedia.org/wiki/Microsoft_Edge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BDFDA4-5972-4D4F-A61A-1B9105CE4870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5" name="ヘッダー プレースホルダー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1211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タイトル、著者、出版社、</a:t>
            </a:r>
            <a:r>
              <a:rPr kumimoji="1" lang="en-US" altLang="ja-JP" dirty="0" smtClean="0"/>
              <a:t>ISBN</a:t>
            </a:r>
            <a:r>
              <a:rPr kumimoji="1" lang="ja-JP" altLang="en-US" dirty="0" smtClean="0"/>
              <a:t>などのほか内容紹介文や全文欄があり、キーワードを入力、検索することができます。</a:t>
            </a:r>
            <a:endParaRPr kumimoji="1" lang="ja-JP" altLang="en-US" dirty="0"/>
          </a:p>
        </p:txBody>
      </p:sp>
      <p:sp>
        <p:nvSpPr>
          <p:cNvPr id="4" name="ヘッダー プレースホルダー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BDFDA4-5972-4D4F-A61A-1B9105CE487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127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§</a:t>
            </a:r>
            <a:r>
              <a:rPr kumimoji="1" lang="ja-JP" altLang="en-US" dirty="0" smtClean="0"/>
              <a:t>ページ移動</a:t>
            </a:r>
            <a:endParaRPr kumimoji="1" lang="en-US" altLang="ja-JP" dirty="0" smtClean="0"/>
          </a:p>
          <a:p>
            <a:r>
              <a:rPr kumimoji="1" lang="ja-JP" altLang="en-US" dirty="0" smtClean="0"/>
              <a:t>画面の左側をタップ・クリックすると左ページへ、画面の右側をタップ・クリックすると右ページへ遷移します。それ以上ページ移動を行えない場合は、画面下部に最終ページ・先頭ページであることを知らせるメッセージが表示されます。</a:t>
            </a:r>
            <a:endParaRPr kumimoji="1" lang="en-US" altLang="ja-JP" dirty="0" smtClean="0"/>
          </a:p>
          <a:p>
            <a:r>
              <a:rPr kumimoji="1" lang="en-US" altLang="ja-JP" dirty="0" smtClean="0"/>
              <a:t>§</a:t>
            </a:r>
            <a:r>
              <a:rPr kumimoji="1" lang="ja-JP" altLang="en-US" dirty="0" smtClean="0"/>
              <a:t>画面中央部をタップ・クリック</a:t>
            </a:r>
            <a:endParaRPr kumimoji="1" lang="en-US" altLang="ja-JP" dirty="0" smtClean="0"/>
          </a:p>
          <a:p>
            <a:r>
              <a:rPr kumimoji="1" lang="ja-JP" altLang="en-US" dirty="0" smtClean="0"/>
              <a:t>画面上部、下部に表示されるインターフェースの表示・非表示を切り替えます。</a:t>
            </a:r>
            <a:endParaRPr kumimoji="1" lang="en-US" altLang="ja-JP" dirty="0" smtClean="0"/>
          </a:p>
          <a:p>
            <a:r>
              <a:rPr kumimoji="1" lang="en-US" altLang="ja-JP" dirty="0" smtClean="0"/>
              <a:t>§</a:t>
            </a:r>
            <a:r>
              <a:rPr kumimoji="1" lang="ja-JP" altLang="en-US" dirty="0" smtClean="0"/>
              <a:t>スライダー</a:t>
            </a:r>
            <a:endParaRPr kumimoji="1" lang="en-US" altLang="ja-JP" dirty="0" smtClean="0"/>
          </a:p>
          <a:p>
            <a:r>
              <a:rPr kumimoji="1" lang="ja-JP" altLang="en-US" dirty="0" smtClean="0"/>
              <a:t>画面下部のスライダー上をクリック・タップすることにより、書籍全体からみた大まかな位置へジャンプできます。スライダーのつまみは書籍のどの部分を閲覧しているかを示しています。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ヘッダー プレースホルダー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BDFDA4-5972-4D4F-A61A-1B9105CE487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7228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§</a:t>
            </a:r>
            <a:r>
              <a:rPr kumimoji="1" lang="ja-JP" altLang="en-US" dirty="0" smtClean="0"/>
              <a:t>目次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画面上部に表示されるインターフェース左側のボタンを押すと表示されます。目次項目を選択すると表示ページが切り替わります。</a:t>
            </a:r>
            <a:endParaRPr kumimoji="1" lang="en-US" altLang="ja-JP" dirty="0" smtClean="0"/>
          </a:p>
          <a:p>
            <a:r>
              <a:rPr kumimoji="1" lang="en-US" altLang="ja-JP" dirty="0" smtClean="0"/>
              <a:t>§</a:t>
            </a:r>
            <a:r>
              <a:rPr kumimoji="1" lang="ja-JP" altLang="en-US" dirty="0" smtClean="0"/>
              <a:t>各種メニュー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文字サイズが変えられます。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※</a:t>
            </a:r>
            <a:r>
              <a:rPr kumimoji="1" lang="ja-JP" altLang="en-US" dirty="0" smtClean="0"/>
              <a:t>関西大学様は現在トライアル版のため、印刷・</a:t>
            </a:r>
            <a:r>
              <a:rPr kumimoji="1" lang="en-US" altLang="ja-JP" dirty="0" smtClean="0"/>
              <a:t>PDF</a:t>
            </a:r>
            <a:r>
              <a:rPr kumimoji="1" lang="ja-JP" altLang="en-US" dirty="0" smtClean="0"/>
              <a:t>出力はできませんが、本番導入して頂きましたら印刷・</a:t>
            </a:r>
            <a:r>
              <a:rPr kumimoji="1" lang="en-US" altLang="ja-JP" dirty="0" smtClean="0"/>
              <a:t>PDF</a:t>
            </a:r>
            <a:r>
              <a:rPr kumimoji="1" lang="ja-JP" altLang="en-US" dirty="0" smtClean="0"/>
              <a:t>出力もできるようになります。</a:t>
            </a:r>
            <a:endParaRPr kumimoji="1" lang="en-US" altLang="ja-JP" dirty="0" smtClean="0"/>
          </a:p>
          <a:p>
            <a:r>
              <a:rPr kumimoji="1" lang="en-US" altLang="ja-JP" dirty="0" smtClean="0"/>
              <a:t>§</a:t>
            </a:r>
            <a:r>
              <a:rPr kumimoji="1" lang="ja-JP" altLang="en-US" dirty="0" smtClean="0"/>
              <a:t>検索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画面右下の</a:t>
            </a:r>
            <a:r>
              <a:rPr kumimoji="1" lang="en-US" altLang="ja-JP" dirty="0" smtClean="0"/>
              <a:t>『</a:t>
            </a:r>
            <a:r>
              <a:rPr kumimoji="1" lang="ja-JP" altLang="en-US" dirty="0" smtClean="0"/>
              <a:t>虫眼鏡</a:t>
            </a:r>
            <a:r>
              <a:rPr kumimoji="1" lang="en-US" altLang="ja-JP" dirty="0" smtClean="0"/>
              <a:t>』</a:t>
            </a:r>
            <a:r>
              <a:rPr kumimoji="1" lang="ja-JP" altLang="en-US" dirty="0" smtClean="0"/>
              <a:t>ボタンをクリックすると、書籍内検索を行うことができます。　　</a:t>
            </a:r>
            <a:endParaRPr kumimoji="1" lang="ja-JP" altLang="en-US" dirty="0"/>
          </a:p>
        </p:txBody>
      </p:sp>
      <p:sp>
        <p:nvSpPr>
          <p:cNvPr id="4" name="ヘッダー プレースホルダー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BDFDA4-5972-4D4F-A61A-1B9105CE4870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7837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ヘッダー プレースホルダー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BDFDA4-5972-4D4F-A61A-1B9105CE4870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7342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IE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Internet Explore</a:t>
            </a:r>
            <a:r>
              <a:rPr kumimoji="1" lang="ja-JP" altLang="en-US" dirty="0" err="1" smtClean="0"/>
              <a:t>ｒ</a:t>
            </a:r>
            <a:r>
              <a:rPr kumimoji="1" lang="en-US" altLang="ja-JP" dirty="0" smtClean="0"/>
              <a:t>)</a:t>
            </a:r>
            <a:r>
              <a:rPr kumimoji="1" lang="ja-JP" altLang="en-US" dirty="0" smtClean="0"/>
              <a:t>について（←質問がでたら）</a:t>
            </a:r>
            <a:endParaRPr kumimoji="1" lang="en-US" altLang="ja-JP" dirty="0" smtClean="0"/>
          </a:p>
          <a:p>
            <a:r>
              <a:rPr kumimoji="1" lang="en-US" altLang="ja-JP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Windows 10</a:t>
            </a:r>
            <a:r>
              <a:rPr kumimoji="1" lang="ja-JP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から標準ブラウザは</a:t>
            </a:r>
            <a:r>
              <a:rPr kumimoji="1" lang="en-US" altLang="ja-JP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Microsoft Edge"/>
              </a:rPr>
              <a:t>Microsoft Edge</a:t>
            </a:r>
            <a:r>
              <a:rPr kumimoji="1" lang="ja-JP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に置き換えられ、</a:t>
            </a:r>
            <a:r>
              <a:rPr kumimoji="1" lang="en-US" altLang="ja-JP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Internet Explorer</a:t>
            </a:r>
            <a:r>
              <a:rPr kumimoji="1" lang="ja-JP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の開発は終了したため、現在開発優先順位が上位にありませんが、必要とのご意見が多ければ検討します。</a:t>
            </a:r>
            <a:endParaRPr kumimoji="1" lang="ja-JP" altLang="en-US" dirty="0"/>
          </a:p>
        </p:txBody>
      </p:sp>
      <p:sp>
        <p:nvSpPr>
          <p:cNvPr id="4" name="ヘッダー プレースホルダー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BDFDA4-5972-4D4F-A61A-1B9105CE4870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7163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32F26-8040-4268-92D0-3C142B1A1B3E}" type="datetime1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50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26CC6-3F6F-4286-AC21-4C971724278E}" type="datetime1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7764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5844-0FD1-4527-A377-475291928770}" type="datetime1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4844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/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D9733-B529-42D0-8064-760926532554}" type="datetime1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917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8B268-D592-46C0-A0B8-6FDF9981A240}" type="datetime1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1413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7E4A-542C-4DF7-AD06-FD64C7C59A7B}" type="datetime1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716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DF90-3779-417F-936E-C0EE0715B2ED}" type="datetime1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9191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/>
            </a:lvl1pPr>
          </a:lstStyle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DA02E-DA52-45A5-8F22-2711478D91BB}" type="datetime1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3239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C0DD1-9FEE-47BC-97B8-F5463C2D5096}" type="datetime1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3835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223F5-BBBA-47BF-8495-7144DFC20CD4}" type="datetime1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803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9E79F-A2CC-4D84-A7D0-6B8E3D487419}" type="datetime1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9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8F8E2-06FC-4F2C-8AFC-48D2133703AC}" type="datetime1">
              <a:rPr kumimoji="1" lang="ja-JP" altLang="en-US" smtClean="0"/>
              <a:t>2018/9/26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7A704-11B2-438B-9179-4590E61D00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2716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kinokuniya.co.jp/03f/oclc/netlibrary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inoden.kinokuniya.co.jp/kamakur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55576" y="3843166"/>
            <a:ext cx="7772400" cy="965969"/>
          </a:xfrm>
        </p:spPr>
        <p:txBody>
          <a:bodyPr>
            <a:normAutofit/>
          </a:bodyPr>
          <a:lstStyle/>
          <a:p>
            <a:r>
              <a:rPr kumimoji="1" lang="ja-JP" altLang="en-US" sz="4000" dirty="0" smtClean="0"/>
              <a:t>利用</a:t>
            </a:r>
            <a:r>
              <a:rPr kumimoji="1" lang="ja-JP" altLang="en-US" sz="4000" dirty="0" smtClean="0"/>
              <a:t>説明</a:t>
            </a:r>
            <a:endParaRPr kumimoji="1" lang="ja-JP" altLang="en-US" sz="40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35088" y="5085184"/>
            <a:ext cx="6400800" cy="1392560"/>
          </a:xfrm>
        </p:spPr>
        <p:txBody>
          <a:bodyPr>
            <a:normAutofit/>
          </a:bodyPr>
          <a:lstStyle/>
          <a:p>
            <a:r>
              <a:rPr kumimoji="1" lang="en-US" altLang="ja-JP" sz="2800" dirty="0" smtClean="0"/>
              <a:t>2018</a:t>
            </a:r>
            <a:r>
              <a:rPr kumimoji="1" lang="ja-JP" altLang="en-US" sz="2800" dirty="0" smtClean="0"/>
              <a:t>年</a:t>
            </a:r>
            <a:r>
              <a:rPr lang="en-US" altLang="ja-JP" sz="2800" dirty="0"/>
              <a:t>9</a:t>
            </a:r>
            <a:r>
              <a:rPr kumimoji="1" lang="ja-JP" altLang="en-US" sz="2800" dirty="0" smtClean="0"/>
              <a:t>月</a:t>
            </a:r>
            <a:endParaRPr kumimoji="1" lang="en-US" altLang="ja-JP" sz="2800" dirty="0" smtClean="0"/>
          </a:p>
          <a:p>
            <a:r>
              <a:rPr lang="en-US" altLang="ja-JP" sz="2800" dirty="0"/>
              <a:t>(</a:t>
            </a:r>
            <a:r>
              <a:rPr lang="ja-JP" altLang="en-US" sz="2800" dirty="0"/>
              <a:t>株</a:t>
            </a:r>
            <a:r>
              <a:rPr lang="en-US" altLang="ja-JP" sz="2800" dirty="0" smtClean="0"/>
              <a:t>)</a:t>
            </a:r>
            <a:r>
              <a:rPr lang="ja-JP" altLang="en-US" sz="2800" dirty="0" smtClean="0"/>
              <a:t>紀伊國屋書店</a:t>
            </a:r>
            <a:endParaRPr kumimoji="1" lang="ja-JP" altLang="en-US" sz="2800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0936" y="2780928"/>
            <a:ext cx="3940453" cy="876874"/>
          </a:xfrm>
          <a:prstGeom prst="rect">
            <a:avLst/>
          </a:prstGeom>
        </p:spPr>
      </p:pic>
      <p:pic>
        <p:nvPicPr>
          <p:cNvPr id="8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3653579" cy="499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924" y="187794"/>
            <a:ext cx="2848061" cy="788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598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10</a:t>
            </a:fld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620688"/>
            <a:ext cx="7548052" cy="5802565"/>
          </a:xfrm>
          <a:prstGeom prst="rect">
            <a:avLst/>
          </a:prstGeom>
        </p:spPr>
      </p:pic>
      <p:sp>
        <p:nvSpPr>
          <p:cNvPr id="5" name="線吹き出し 1 (枠付き) 4"/>
          <p:cNvSpPr/>
          <p:nvPr/>
        </p:nvSpPr>
        <p:spPr>
          <a:xfrm>
            <a:off x="107504" y="404664"/>
            <a:ext cx="881844" cy="432048"/>
          </a:xfrm>
          <a:prstGeom prst="borderCallout1">
            <a:avLst>
              <a:gd name="adj1" fmla="val 111343"/>
              <a:gd name="adj2" fmla="val 67418"/>
              <a:gd name="adj3" fmla="val 197155"/>
              <a:gd name="adj4" fmla="val 94890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 smtClean="0">
                <a:solidFill>
                  <a:schemeClr val="tx1"/>
                </a:solidFill>
              </a:rPr>
              <a:t>目次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9" name="線吹き出し 2 (枠付き) 8"/>
          <p:cNvSpPr/>
          <p:nvPr/>
        </p:nvSpPr>
        <p:spPr>
          <a:xfrm>
            <a:off x="7113984" y="6507052"/>
            <a:ext cx="914400" cy="306324"/>
          </a:xfrm>
          <a:prstGeom prst="borderCallout2">
            <a:avLst>
              <a:gd name="adj1" fmla="val -9236"/>
              <a:gd name="adj2" fmla="val 49167"/>
              <a:gd name="adj3" fmla="val -348788"/>
              <a:gd name="adj4" fmla="val 49583"/>
              <a:gd name="adj5" fmla="val -350186"/>
              <a:gd name="adj6" fmla="val 8333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 smtClean="0">
                <a:solidFill>
                  <a:schemeClr val="tx1"/>
                </a:solidFill>
              </a:rPr>
              <a:t>検索</a:t>
            </a:r>
            <a:r>
              <a:rPr kumimoji="1" lang="en-US" altLang="ja-JP" sz="16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0" name="線吹き出し 2 (枠付き) 9"/>
          <p:cNvSpPr/>
          <p:nvPr/>
        </p:nvSpPr>
        <p:spPr>
          <a:xfrm>
            <a:off x="6143812" y="242356"/>
            <a:ext cx="1427372" cy="306324"/>
          </a:xfrm>
          <a:prstGeom prst="borderCallout2">
            <a:avLst>
              <a:gd name="adj1" fmla="val 102705"/>
              <a:gd name="adj2" fmla="val 50417"/>
              <a:gd name="adj3" fmla="val 337780"/>
              <a:gd name="adj4" fmla="val 51536"/>
              <a:gd name="adj5" fmla="val 336381"/>
              <a:gd name="adj6" fmla="val 96341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 smtClean="0">
                <a:solidFill>
                  <a:schemeClr val="tx1"/>
                </a:solidFill>
              </a:rPr>
              <a:t>各種メニュー</a:t>
            </a:r>
            <a:r>
              <a:rPr kumimoji="1" lang="en-US" altLang="ja-JP" sz="1600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1608" y="1124745"/>
            <a:ext cx="824028" cy="1076476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592" y="131532"/>
            <a:ext cx="1064064" cy="32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15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7977"/>
          </a:xfrm>
        </p:spPr>
        <p:txBody>
          <a:bodyPr>
            <a:normAutofit/>
          </a:bodyPr>
          <a:lstStyle/>
          <a:p>
            <a:r>
              <a:rPr kumimoji="1" lang="ja-JP" altLang="en-US" sz="2000" b="1" dirty="0" smtClean="0">
                <a:solidFill>
                  <a:schemeClr val="tx2"/>
                </a:solidFill>
              </a:rPr>
              <a:t>■目次表示</a:t>
            </a:r>
            <a:r>
              <a:rPr kumimoji="1" lang="ja-JP" altLang="en-US" sz="1800" dirty="0" smtClean="0"/>
              <a:t>　　</a:t>
            </a:r>
            <a:r>
              <a:rPr kumimoji="1" lang="ja-JP" altLang="en-US" sz="2000" dirty="0" smtClean="0"/>
              <a:t>目次項目をタップ・クリックすると、該当ページにリンクします　</a:t>
            </a:r>
            <a:endParaRPr kumimoji="1" lang="ja-JP" altLang="en-US" sz="2000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11</a:t>
            </a:fld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715" y="908720"/>
            <a:ext cx="7556832" cy="5809315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592" y="131532"/>
            <a:ext cx="1064064" cy="324036"/>
          </a:xfrm>
          <a:prstGeom prst="rect">
            <a:avLst/>
          </a:prstGeom>
        </p:spPr>
      </p:pic>
      <p:sp>
        <p:nvSpPr>
          <p:cNvPr id="7" name="右矢印 6"/>
          <p:cNvSpPr/>
          <p:nvPr/>
        </p:nvSpPr>
        <p:spPr>
          <a:xfrm>
            <a:off x="323528" y="3429000"/>
            <a:ext cx="288032" cy="648072"/>
          </a:xfrm>
          <a:prstGeom prst="rightArrow">
            <a:avLst/>
          </a:prstGeom>
          <a:solidFill>
            <a:srgbClr val="C00000">
              <a:alpha val="18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328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ja-JP" altLang="en-US" sz="2000" b="1" dirty="0" smtClean="0">
                <a:solidFill>
                  <a:schemeClr val="tx2"/>
                </a:solidFill>
              </a:rPr>
              <a:t>■検索結果</a:t>
            </a:r>
            <a:r>
              <a:rPr lang="ja-JP" altLang="en-US" sz="2000" dirty="0" smtClean="0"/>
              <a:t>　結果の部分をタップ・クリックすると、該当ページにリンクします</a:t>
            </a:r>
            <a:endParaRPr kumimoji="1" lang="ja-JP" altLang="en-US" sz="2000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12</a:t>
            </a:fld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558" y="837993"/>
            <a:ext cx="7491849" cy="5759359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592" y="131532"/>
            <a:ext cx="1064064" cy="32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0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algn="l"/>
            <a:r>
              <a:rPr lang="en-US" altLang="ja-JP" b="1" dirty="0" smtClean="0">
                <a:solidFill>
                  <a:schemeClr val="tx2"/>
                </a:solidFill>
              </a:rPr>
              <a:t>3</a:t>
            </a:r>
            <a:r>
              <a:rPr kumimoji="1" lang="en-US" altLang="ja-JP" b="1" dirty="0" smtClean="0">
                <a:solidFill>
                  <a:schemeClr val="tx2"/>
                </a:solidFill>
              </a:rPr>
              <a:t>.</a:t>
            </a:r>
            <a:r>
              <a:rPr lang="ja-JP" altLang="en-US" b="1" dirty="0">
                <a:solidFill>
                  <a:schemeClr val="tx2"/>
                </a:solidFill>
              </a:rPr>
              <a:t> </a:t>
            </a:r>
            <a:r>
              <a:rPr lang="ja-JP" altLang="en-US" b="1" dirty="0" smtClean="0">
                <a:solidFill>
                  <a:schemeClr val="tx2"/>
                </a:solidFill>
              </a:rPr>
              <a:t>その他</a:t>
            </a:r>
            <a:endParaRPr kumimoji="1" lang="ja-JP" altLang="en-US" b="1" dirty="0">
              <a:solidFill>
                <a:schemeClr val="tx2"/>
              </a:solidFill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n"/>
            </a:pPr>
            <a:r>
              <a:rPr kumimoji="1" lang="ja-JP" altLang="en-US" sz="2400" dirty="0" smtClean="0"/>
              <a:t>動作環境</a:t>
            </a:r>
            <a:endParaRPr kumimoji="1" lang="en-US" altLang="ja-JP" sz="2400" dirty="0" smtClean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13</a:t>
            </a:fld>
            <a:endParaRPr kumimoji="1" lang="ja-JP" altLang="en-US"/>
          </a:p>
        </p:txBody>
      </p:sp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237666"/>
              </p:ext>
            </p:extLst>
          </p:nvPr>
        </p:nvGraphicFramePr>
        <p:xfrm>
          <a:off x="1331640" y="1772816"/>
          <a:ext cx="6768752" cy="3657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8824"/>
                <a:gridCol w="4689928"/>
              </a:tblGrid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p"/>
                        <a:tabLst/>
                        <a:defRPr/>
                      </a:pPr>
                      <a:r>
                        <a:rPr lang="en-US" altLang="ja-JP" sz="2400" dirty="0" smtClean="0"/>
                        <a:t>Windows</a:t>
                      </a:r>
                      <a:endParaRPr kumimoji="1" lang="ja-JP" altLang="en-US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 smtClean="0"/>
                        <a:t>Google</a:t>
                      </a:r>
                      <a:r>
                        <a:rPr kumimoji="1" lang="ja-JP" altLang="en-US" sz="2400" dirty="0" smtClean="0"/>
                        <a:t>　</a:t>
                      </a:r>
                      <a:r>
                        <a:rPr kumimoji="1" lang="en-US" altLang="ja-JP" sz="2400" dirty="0" smtClean="0"/>
                        <a:t>Chrome</a:t>
                      </a:r>
                      <a:endParaRPr kumimoji="1" lang="ja-JP" alt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p"/>
                      </a:pP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 smtClean="0"/>
                        <a:t>Mozilla</a:t>
                      </a:r>
                      <a:r>
                        <a:rPr kumimoji="1" lang="ja-JP" altLang="en-US" sz="2400" dirty="0" smtClean="0"/>
                        <a:t>　</a:t>
                      </a:r>
                      <a:r>
                        <a:rPr kumimoji="1" lang="en-US" altLang="ja-JP" sz="2400" dirty="0" smtClean="0"/>
                        <a:t>Firefox</a:t>
                      </a:r>
                      <a:endParaRPr kumimoji="1" lang="ja-JP" altLang="en-US" sz="2400" dirty="0"/>
                    </a:p>
                  </a:txBody>
                  <a:tcPr/>
                </a:tc>
              </a:tr>
              <a:tr h="3384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p"/>
                      </a:pP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 smtClean="0"/>
                        <a:t>Microsoft</a:t>
                      </a:r>
                      <a:r>
                        <a:rPr kumimoji="1" lang="en-US" altLang="ja-JP" sz="2400" baseline="0" dirty="0" smtClean="0"/>
                        <a:t> Edge</a:t>
                      </a:r>
                      <a:endParaRPr kumimoji="1" lang="ja-JP" altLang="en-US" sz="2400" dirty="0"/>
                    </a:p>
                  </a:txBody>
                  <a:tcPr/>
                </a:tc>
              </a:tr>
              <a:tr h="404728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p"/>
                      </a:pPr>
                      <a:r>
                        <a:rPr kumimoji="1" lang="en-US" altLang="ja-JP" sz="2400" dirty="0" smtClean="0"/>
                        <a:t>Mac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 smtClean="0"/>
                        <a:t>Google</a:t>
                      </a:r>
                      <a:r>
                        <a:rPr kumimoji="1" lang="ja-JP" altLang="en-US" sz="2400" dirty="0" smtClean="0"/>
                        <a:t>　</a:t>
                      </a:r>
                      <a:r>
                        <a:rPr kumimoji="1" lang="en-US" altLang="ja-JP" sz="2400" dirty="0" smtClean="0"/>
                        <a:t>Chrome</a:t>
                      </a:r>
                      <a:endParaRPr kumimoji="1" lang="ja-JP" altLang="en-US" sz="2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p"/>
                      </a:pP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 smtClean="0"/>
                        <a:t>Mozilla</a:t>
                      </a:r>
                      <a:r>
                        <a:rPr kumimoji="1" lang="ja-JP" altLang="en-US" sz="2400" dirty="0" smtClean="0"/>
                        <a:t>　</a:t>
                      </a:r>
                      <a:r>
                        <a:rPr kumimoji="1" lang="en-US" altLang="ja-JP" sz="2400" dirty="0" smtClean="0"/>
                        <a:t>Firefox</a:t>
                      </a:r>
                      <a:endParaRPr kumimoji="1" lang="ja-JP" altLang="en-US" sz="2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p"/>
                      </a:pP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400" dirty="0" smtClean="0"/>
                        <a:t>Safari</a:t>
                      </a:r>
                      <a:endParaRPr kumimoji="1" lang="ja-JP" alt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p"/>
                      </a:pPr>
                      <a:r>
                        <a:rPr kumimoji="1" lang="en-US" altLang="ja-JP" sz="2400" dirty="0" err="1" smtClean="0"/>
                        <a:t>iOS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 smtClean="0"/>
                        <a:t>Safari</a:t>
                      </a:r>
                      <a:endParaRPr kumimoji="1" lang="ja-JP" altLang="en-US" sz="2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p"/>
                      </a:pPr>
                      <a:r>
                        <a:rPr kumimoji="1" lang="en-US" altLang="ja-JP" sz="2400" dirty="0" smtClean="0"/>
                        <a:t>Android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 smtClean="0"/>
                        <a:t>Google</a:t>
                      </a:r>
                      <a:r>
                        <a:rPr kumimoji="1" lang="ja-JP" altLang="en-US" sz="2400" dirty="0" smtClean="0"/>
                        <a:t>　</a:t>
                      </a:r>
                      <a:r>
                        <a:rPr kumimoji="1" lang="en-US" altLang="ja-JP" sz="2400" dirty="0" smtClean="0"/>
                        <a:t>Chrome</a:t>
                      </a:r>
                      <a:endParaRPr kumimoji="1" lang="ja-JP" altLang="en-US" sz="2400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図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592" y="131532"/>
            <a:ext cx="1064064" cy="32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6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15293" y="3501678"/>
            <a:ext cx="8064500" cy="1367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株式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会社 紀伊國屋書店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ICT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営業本部　電子書籍営業部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アドレス：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ict_ebook@kinokuniya.co.jp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TEL: 03-5719-2501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/ FAX: 03-5436-6921</a:t>
            </a:r>
          </a:p>
          <a:p>
            <a:pPr marL="342900" indent="-342900" algn="ctr">
              <a:spcBef>
                <a:spcPct val="20000"/>
              </a:spcBef>
              <a:defRPr/>
            </a:pP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>
              <a:spcBef>
                <a:spcPct val="20000"/>
              </a:spcBef>
              <a:defRPr/>
            </a:pP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n-US" altLang="ja-JP" sz="2000" dirty="0">
              <a:latin typeface="+mn-lt"/>
              <a:ea typeface="+mn-ea"/>
              <a:hlinkClick r:id="rId2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n-US" altLang="ja-JP" sz="2000" dirty="0">
              <a:latin typeface="+mn-lt"/>
              <a:ea typeface="+mn-ea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n-US" altLang="ja-JP" dirty="0">
              <a:latin typeface="+mn-lt"/>
              <a:ea typeface="+mn-ea"/>
            </a:endParaRPr>
          </a:p>
        </p:txBody>
      </p:sp>
      <p:sp>
        <p:nvSpPr>
          <p:cNvPr id="7" name="Rectangle 2"/>
          <p:cNvSpPr txBox="1">
            <a:spLocks noGrp="1" noChangeArrowheads="1"/>
          </p:cNvSpPr>
          <p:nvPr>
            <p:ph idx="1"/>
          </p:nvPr>
        </p:nvSpPr>
        <p:spPr bwMode="auto">
          <a:xfrm>
            <a:off x="467544" y="2536974"/>
            <a:ext cx="7912249" cy="11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62500" lnSpcReduction="20000"/>
          </a:bodyPr>
          <a:lstStyle/>
          <a:p>
            <a:pPr marL="0" indent="0" algn="ctr">
              <a:buNone/>
              <a:defRPr/>
            </a:pPr>
            <a:endParaRPr lang="en-US" altLang="ja-JP" sz="2800" dirty="0">
              <a:solidFill>
                <a:srgbClr val="0033CC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  <a:defRPr/>
            </a:pPr>
            <a:r>
              <a:rPr lang="ja-JP" altLang="en-US" sz="4500" dirty="0">
                <a:solidFill>
                  <a:schemeClr val="tx2"/>
                </a:solidFill>
                <a:latin typeface="+mn-ea"/>
                <a:cs typeface="メイリオ" panose="020B0604030504040204" pitchFamily="50" charset="-128"/>
              </a:rPr>
              <a:t>お問い合わせ・サポート連絡先</a:t>
            </a:r>
            <a:r>
              <a:rPr lang="en-US" altLang="ja-JP" sz="4500" dirty="0">
                <a:solidFill>
                  <a:schemeClr val="tx2"/>
                </a:solidFill>
                <a:latin typeface="+mn-ea"/>
                <a:cs typeface="メイリオ" panose="020B0604030504040204" pitchFamily="50" charset="-128"/>
              </a:rPr>
              <a:t/>
            </a:r>
            <a:br>
              <a:rPr lang="en-US" altLang="ja-JP" sz="4500" dirty="0">
                <a:solidFill>
                  <a:schemeClr val="tx2"/>
                </a:solidFill>
                <a:latin typeface="+mn-ea"/>
                <a:cs typeface="メイリオ" panose="020B0604030504040204" pitchFamily="50" charset="-128"/>
              </a:rPr>
            </a:br>
            <a:endParaRPr lang="en-US" altLang="ja-JP" sz="4500" dirty="0">
              <a:solidFill>
                <a:schemeClr val="tx2"/>
              </a:solidFill>
              <a:latin typeface="+mn-ea"/>
              <a:cs typeface="メイリオ" panose="020B0604030504040204" pitchFamily="50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9792" y="1844824"/>
            <a:ext cx="3456384" cy="76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72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55576" y="1610318"/>
            <a:ext cx="6573416" cy="397892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ja-JP" altLang="en-US" dirty="0"/>
              <a:t>　</a:t>
            </a:r>
            <a:r>
              <a:rPr lang="ja-JP" altLang="en-US" dirty="0" smtClean="0"/>
              <a:t>　　　　　 とは</a:t>
            </a:r>
            <a:endParaRPr lang="en-US" altLang="ja-JP" dirty="0" smtClean="0"/>
          </a:p>
          <a:p>
            <a:pPr marL="514350" indent="-514350">
              <a:buFont typeface="+mj-lt"/>
              <a:buAutoNum type="arabicPeriod"/>
            </a:pPr>
            <a:r>
              <a:rPr lang="ja-JP" altLang="en-US" dirty="0" smtClean="0"/>
              <a:t>ご利用方法</a:t>
            </a:r>
            <a:endParaRPr lang="en-US" altLang="ja-JP" dirty="0" smtClean="0"/>
          </a:p>
          <a:p>
            <a:pPr marL="914400" lvl="1" indent="-514350">
              <a:buFont typeface="+mj-ea"/>
              <a:buAutoNum type="circleNumDbPlain"/>
            </a:pPr>
            <a:r>
              <a:rPr lang="ja-JP" altLang="en-US" dirty="0" smtClean="0"/>
              <a:t>ログイン・検索</a:t>
            </a:r>
            <a:endParaRPr lang="en-US" altLang="ja-JP" dirty="0"/>
          </a:p>
          <a:p>
            <a:pPr marL="914400" lvl="1" indent="-514350">
              <a:buFont typeface="+mj-ea"/>
              <a:buAutoNum type="circleNumDbPlain"/>
            </a:pPr>
            <a:r>
              <a:rPr lang="ja-JP" altLang="en-US" dirty="0" smtClean="0"/>
              <a:t>閲覧</a:t>
            </a:r>
            <a:r>
              <a:rPr lang="ja-JP" altLang="en-US" dirty="0" smtClean="0"/>
              <a:t>する</a:t>
            </a:r>
            <a:endParaRPr lang="en-US" altLang="ja-JP" dirty="0"/>
          </a:p>
          <a:p>
            <a:pPr marL="514350" indent="-514350">
              <a:buFont typeface="+mj-lt"/>
              <a:buAutoNum type="arabicPeriod"/>
            </a:pPr>
            <a:r>
              <a:rPr lang="ja-JP" altLang="en-US" dirty="0"/>
              <a:t>その他</a:t>
            </a:r>
            <a:endParaRPr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2</a:t>
            </a:fld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7074" y="1610318"/>
            <a:ext cx="1594520" cy="485574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1700808"/>
            <a:ext cx="4021784" cy="2682778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592" y="131532"/>
            <a:ext cx="1064064" cy="32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25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pPr algn="l"/>
            <a:r>
              <a:rPr kumimoji="1" lang="en-US" altLang="ja-JP" b="1" dirty="0" smtClean="0">
                <a:solidFill>
                  <a:schemeClr val="tx2"/>
                </a:solidFill>
              </a:rPr>
              <a:t>1.</a:t>
            </a:r>
            <a:r>
              <a:rPr kumimoji="1" lang="ja-JP" altLang="en-US" b="1" dirty="0" smtClean="0">
                <a:solidFill>
                  <a:schemeClr val="tx2"/>
                </a:solidFill>
              </a:rPr>
              <a:t>　　　　　</a:t>
            </a:r>
            <a:r>
              <a:rPr kumimoji="1" lang="en-US" altLang="ja-JP" b="1" dirty="0" smtClean="0">
                <a:solidFill>
                  <a:schemeClr val="tx2"/>
                </a:solidFill>
              </a:rPr>
              <a:t> </a:t>
            </a:r>
            <a:r>
              <a:rPr kumimoji="1" lang="ja-JP" altLang="en-US" b="1" dirty="0" smtClean="0">
                <a:solidFill>
                  <a:schemeClr val="tx2"/>
                </a:solidFill>
              </a:rPr>
              <a:t>　 　　とは</a:t>
            </a:r>
            <a:endParaRPr kumimoji="1" lang="ja-JP" altLang="en-US" b="1" dirty="0">
              <a:solidFill>
                <a:schemeClr val="tx2"/>
              </a:solidFill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654180" y="1124744"/>
            <a:ext cx="7374204" cy="1224136"/>
          </a:xfrm>
        </p:spPr>
        <p:txBody>
          <a:bodyPr/>
          <a:lstStyle/>
          <a:p>
            <a:pPr marL="0" indent="0">
              <a:buNone/>
            </a:pPr>
            <a:r>
              <a:rPr lang="ja-JP" altLang="en-US" dirty="0" smtClean="0"/>
              <a:t>国内</a:t>
            </a:r>
            <a:r>
              <a:rPr lang="ja-JP" altLang="en-US" dirty="0"/>
              <a:t>の</a:t>
            </a:r>
            <a:r>
              <a:rPr lang="ja-JP" altLang="en-US" dirty="0">
                <a:solidFill>
                  <a:srgbClr val="C00000"/>
                </a:solidFill>
              </a:rPr>
              <a:t>学術書・専門書</a:t>
            </a:r>
            <a:r>
              <a:rPr lang="ja-JP" altLang="en-US" dirty="0"/>
              <a:t>を中心に搭載</a:t>
            </a:r>
            <a:r>
              <a:rPr lang="ja-JP" altLang="en-US" dirty="0" smtClean="0"/>
              <a:t>した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電子図書館です。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782" y="318666"/>
            <a:ext cx="1930050" cy="587752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2219330"/>
            <a:ext cx="4596872" cy="3441918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6667" y="2293721"/>
            <a:ext cx="4217821" cy="991263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475" y="3097660"/>
            <a:ext cx="3496870" cy="2618289"/>
          </a:xfrm>
          <a:prstGeom prst="rect">
            <a:avLst/>
          </a:prstGeom>
        </p:spPr>
      </p:pic>
      <p:cxnSp>
        <p:nvCxnSpPr>
          <p:cNvPr id="10" name="直線コネクタ 9"/>
          <p:cNvCxnSpPr/>
          <p:nvPr/>
        </p:nvCxnSpPr>
        <p:spPr>
          <a:xfrm>
            <a:off x="623996" y="5027642"/>
            <a:ext cx="338437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4572000" y="5715950"/>
            <a:ext cx="4177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※</a:t>
            </a:r>
            <a:r>
              <a:rPr kumimoji="1" lang="ja-JP" altLang="en-US" dirty="0" smtClean="0"/>
              <a:t>リクエスト機能</a:t>
            </a:r>
            <a:r>
              <a:rPr kumimoji="1" lang="ja-JP" altLang="en-US" dirty="0" smtClean="0"/>
              <a:t>は現在鎌倉女子</a:t>
            </a:r>
            <a:r>
              <a:rPr kumimoji="1" lang="ja-JP" altLang="en-US" dirty="0" smtClean="0"/>
              <a:t>大学で</a:t>
            </a:r>
            <a:r>
              <a:rPr kumimoji="1" lang="ja-JP" altLang="en-US" dirty="0" smtClean="0"/>
              <a:t>は</a:t>
            </a:r>
            <a:endParaRPr kumimoji="1" lang="en-US" altLang="ja-JP" dirty="0" smtClean="0"/>
          </a:p>
          <a:p>
            <a:r>
              <a:rPr kumimoji="1" lang="ja-JP" altLang="en-US" dirty="0" smtClean="0"/>
              <a:t>使用しておりません</a:t>
            </a:r>
            <a:endParaRPr kumimoji="1" lang="ja-JP" altLang="en-US" dirty="0"/>
          </a:p>
        </p:txBody>
      </p:sp>
      <p:cxnSp>
        <p:nvCxnSpPr>
          <p:cNvPr id="13" name="直線コネクタ 12"/>
          <p:cNvCxnSpPr/>
          <p:nvPr/>
        </p:nvCxnSpPr>
        <p:spPr>
          <a:xfrm>
            <a:off x="4572000" y="1988840"/>
            <a:ext cx="0" cy="4608512"/>
          </a:xfrm>
          <a:prstGeom prst="line">
            <a:avLst/>
          </a:prstGeom>
          <a:ln w="317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図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592" y="131532"/>
            <a:ext cx="1064064" cy="32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34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179512" y="2718048"/>
            <a:ext cx="6408712" cy="1143000"/>
          </a:xfrm>
        </p:spPr>
        <p:txBody>
          <a:bodyPr>
            <a:normAutofit/>
          </a:bodyPr>
          <a:lstStyle/>
          <a:p>
            <a:pPr algn="ctr"/>
            <a:r>
              <a:rPr lang="en-US" altLang="ja-JP" sz="4000" b="1" dirty="0" smtClean="0">
                <a:solidFill>
                  <a:schemeClr val="tx2"/>
                </a:solidFill>
              </a:rPr>
              <a:t>2.</a:t>
            </a:r>
            <a:r>
              <a:rPr lang="ja-JP" altLang="en-US" sz="4000" b="1" dirty="0" smtClean="0">
                <a:solidFill>
                  <a:schemeClr val="tx2"/>
                </a:solidFill>
              </a:rPr>
              <a:t>　ご利用方法</a:t>
            </a:r>
            <a:endParaRPr kumimoji="1" lang="ja-JP" altLang="en-US" sz="4000" b="1" dirty="0">
              <a:solidFill>
                <a:schemeClr val="tx2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4</a:t>
            </a:fld>
            <a:endParaRPr kumimoji="1" lang="ja-JP" altLang="en-US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2146200"/>
            <a:ext cx="1756925" cy="164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592" y="131532"/>
            <a:ext cx="1064064" cy="32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12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35496" y="-27384"/>
            <a:ext cx="8229600" cy="773668"/>
          </a:xfrm>
        </p:spPr>
        <p:txBody>
          <a:bodyPr>
            <a:normAutofit/>
          </a:bodyPr>
          <a:lstStyle/>
          <a:p>
            <a:pPr algn="l"/>
            <a:r>
              <a:rPr lang="ja-JP" altLang="en-US" b="1" dirty="0" smtClean="0">
                <a:solidFill>
                  <a:schemeClr val="tx2"/>
                </a:solidFill>
              </a:rPr>
              <a:t>① </a:t>
            </a:r>
            <a:r>
              <a:rPr kumimoji="1" lang="ja-JP" altLang="en-US" b="1" dirty="0" smtClean="0">
                <a:solidFill>
                  <a:schemeClr val="tx2"/>
                </a:solidFill>
              </a:rPr>
              <a:t>ログイン・検索</a:t>
            </a:r>
            <a:endParaRPr kumimoji="1" lang="ja-JP" altLang="en-US" b="1" dirty="0">
              <a:solidFill>
                <a:schemeClr val="tx2"/>
              </a:solidFill>
            </a:endParaRP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11560" y="569169"/>
            <a:ext cx="7069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u="sng" dirty="0">
                <a:hlinkClick r:id="rId3"/>
              </a:rPr>
              <a:t>https://kinoden.kinokuniya.co.jp/kamakura/</a:t>
            </a:r>
            <a:endParaRPr lang="ja-JP" altLang="ja-JP" sz="2800" dirty="0"/>
          </a:p>
        </p:txBody>
      </p:sp>
      <p:grpSp>
        <p:nvGrpSpPr>
          <p:cNvPr id="12" name="グループ化 11"/>
          <p:cNvGrpSpPr/>
          <p:nvPr/>
        </p:nvGrpSpPr>
        <p:grpSpPr>
          <a:xfrm>
            <a:off x="287159" y="1340768"/>
            <a:ext cx="7572198" cy="5223336"/>
            <a:chOff x="760459" y="1124744"/>
            <a:chExt cx="7890717" cy="5345686"/>
          </a:xfrm>
          <a:solidFill>
            <a:schemeClr val="accent1"/>
          </a:solidFill>
        </p:grpSpPr>
        <p:pic>
          <p:nvPicPr>
            <p:cNvPr id="7" name="図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459" y="1124744"/>
              <a:ext cx="7623081" cy="5345686"/>
            </a:xfrm>
            <a:prstGeom prst="rect">
              <a:avLst/>
            </a:prstGeom>
            <a:grpFill/>
          </p:spPr>
        </p:pic>
        <p:pic>
          <p:nvPicPr>
            <p:cNvPr id="10" name="図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7911" y="1124744"/>
              <a:ext cx="1543265" cy="244700"/>
            </a:xfrm>
            <a:prstGeom prst="rect">
              <a:avLst/>
            </a:prstGeom>
            <a:grpFill/>
          </p:spPr>
        </p:pic>
      </p:grpSp>
      <p:sp>
        <p:nvSpPr>
          <p:cNvPr id="14" name="正方形/長方形 13"/>
          <p:cNvSpPr/>
          <p:nvPr/>
        </p:nvSpPr>
        <p:spPr>
          <a:xfrm>
            <a:off x="5148064" y="2603664"/>
            <a:ext cx="792088" cy="288032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312470" y="4259848"/>
            <a:ext cx="7315365" cy="72008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線吹き出し 1 (枠付き) 2"/>
          <p:cNvSpPr/>
          <p:nvPr/>
        </p:nvSpPr>
        <p:spPr>
          <a:xfrm>
            <a:off x="7715341" y="2235781"/>
            <a:ext cx="1177139" cy="655915"/>
          </a:xfrm>
          <a:prstGeom prst="borderCallout1">
            <a:avLst>
              <a:gd name="adj1" fmla="val 48825"/>
              <a:gd name="adj2" fmla="val -2926"/>
              <a:gd name="adj3" fmla="val 85180"/>
              <a:gd name="adj4" fmla="val -127327"/>
            </a:avLst>
          </a:prstGeom>
          <a:solidFill>
            <a:srgbClr val="C00000">
              <a:alpha val="13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詳細検索も</a:t>
            </a:r>
            <a:endParaRPr lang="en-US" altLang="ja-JP" sz="1400" dirty="0" smtClean="0">
              <a:solidFill>
                <a:schemeClr val="tx1"/>
              </a:solidFill>
            </a:endParaRPr>
          </a:p>
          <a:p>
            <a:r>
              <a:rPr lang="ja-JP" altLang="en-US" sz="1400" dirty="0" smtClean="0">
                <a:solidFill>
                  <a:schemeClr val="tx1"/>
                </a:solidFill>
              </a:rPr>
              <a:t>可能です</a:t>
            </a:r>
            <a:endParaRPr kumimoji="1" lang="ja-JP" altLang="en-US" sz="1400" dirty="0">
              <a:solidFill>
                <a:schemeClr val="tx1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684894" y="443522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>
                <a:solidFill>
                  <a:srgbClr val="C00000"/>
                </a:solidFill>
              </a:rPr>
              <a:t>①</a:t>
            </a:r>
            <a:endParaRPr kumimoji="1" lang="ja-JP" altLang="en-US" b="1" dirty="0">
              <a:solidFill>
                <a:srgbClr val="C00000"/>
              </a:solidFill>
            </a:endParaRPr>
          </a:p>
        </p:txBody>
      </p:sp>
      <p:sp>
        <p:nvSpPr>
          <p:cNvPr id="17" name="線吹き出し 1 (枠付き) 16"/>
          <p:cNvSpPr/>
          <p:nvPr/>
        </p:nvSpPr>
        <p:spPr>
          <a:xfrm>
            <a:off x="7635918" y="4979928"/>
            <a:ext cx="1472586" cy="1224136"/>
          </a:xfrm>
          <a:prstGeom prst="borderCallout1">
            <a:avLst>
              <a:gd name="adj1" fmla="val 48825"/>
              <a:gd name="adj2" fmla="val -2926"/>
              <a:gd name="adj3" fmla="val 3870"/>
              <a:gd name="adj4" fmla="val -29484"/>
            </a:avLst>
          </a:prstGeom>
          <a:solidFill>
            <a:srgbClr val="C00000">
              <a:alpha val="13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  <a:latin typeface="+mn-ea"/>
              </a:rPr>
              <a:t>よく検索されているキーワードが表示されます</a:t>
            </a:r>
            <a:endParaRPr kumimoji="1" lang="ja-JP" altLang="en-US" sz="14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7715341" y="177281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 smtClean="0">
                <a:solidFill>
                  <a:srgbClr val="C00000"/>
                </a:solidFill>
              </a:rPr>
              <a:t>②</a:t>
            </a:r>
            <a:endParaRPr kumimoji="1" lang="ja-JP" altLang="en-US" b="1" dirty="0">
              <a:solidFill>
                <a:srgbClr val="C00000"/>
              </a:solidFill>
            </a:endParaRPr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592" y="131532"/>
            <a:ext cx="1064064" cy="32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12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6</a:t>
            </a:fld>
            <a:endParaRPr kumimoji="1" lang="ja-JP" altLang="en-US"/>
          </a:p>
        </p:txBody>
      </p:sp>
      <p:grpSp>
        <p:nvGrpSpPr>
          <p:cNvPr id="6" name="グループ化 5"/>
          <p:cNvGrpSpPr/>
          <p:nvPr/>
        </p:nvGrpSpPr>
        <p:grpSpPr>
          <a:xfrm>
            <a:off x="683568" y="1052736"/>
            <a:ext cx="7623082" cy="5217588"/>
            <a:chOff x="737741" y="1268760"/>
            <a:chExt cx="7623082" cy="5217588"/>
          </a:xfrm>
        </p:grpSpPr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7741" y="1340768"/>
              <a:ext cx="7623081" cy="5145580"/>
            </a:xfrm>
            <a:prstGeom prst="rect">
              <a:avLst/>
            </a:prstGeom>
          </p:spPr>
        </p:pic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92281" y="1268760"/>
              <a:ext cx="1268542" cy="381053"/>
            </a:xfrm>
            <a:prstGeom prst="rect">
              <a:avLst/>
            </a:prstGeom>
          </p:spPr>
        </p:pic>
      </p:grpSp>
      <p:sp>
        <p:nvSpPr>
          <p:cNvPr id="7" name="テキスト ボックス 6"/>
          <p:cNvSpPr txBox="1"/>
          <p:nvPr/>
        </p:nvSpPr>
        <p:spPr>
          <a:xfrm>
            <a:off x="35496" y="43482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 b="1" dirty="0" smtClean="0">
                <a:solidFill>
                  <a:schemeClr val="tx2"/>
                </a:solidFill>
                <a:latin typeface="+mj-ea"/>
                <a:ea typeface="+mj-ea"/>
              </a:rPr>
              <a:t>■詳細検索画面</a:t>
            </a:r>
            <a:endParaRPr kumimoji="1" lang="ja-JP" altLang="en-US" sz="2400" b="1" dirty="0">
              <a:solidFill>
                <a:schemeClr val="tx2"/>
              </a:solidFill>
              <a:latin typeface="+mj-ea"/>
              <a:ea typeface="+mj-ea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185971" y="1628800"/>
            <a:ext cx="4608512" cy="2232248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592" y="131532"/>
            <a:ext cx="1064064" cy="32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26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856984" cy="724942"/>
          </a:xfrm>
        </p:spPr>
        <p:txBody>
          <a:bodyPr>
            <a:noAutofit/>
          </a:bodyPr>
          <a:lstStyle/>
          <a:p>
            <a:r>
              <a:rPr kumimoji="1" lang="ja-JP" altLang="en-US" sz="2400" b="1" dirty="0" smtClean="0">
                <a:solidFill>
                  <a:schemeClr val="tx2"/>
                </a:solidFill>
              </a:rPr>
              <a:t>■検索</a:t>
            </a:r>
            <a:r>
              <a:rPr lang="ja-JP" altLang="en-US" sz="2400" b="1" dirty="0" smtClean="0">
                <a:solidFill>
                  <a:schemeClr val="tx2"/>
                </a:solidFill>
              </a:rPr>
              <a:t>結果</a:t>
            </a:r>
            <a:r>
              <a:rPr lang="ja-JP" altLang="en-US" sz="2400" dirty="0" smtClean="0"/>
              <a:t>　</a:t>
            </a:r>
            <a:r>
              <a:rPr lang="ja-JP" altLang="en-US" sz="2000" dirty="0"/>
              <a:t>目次や内容紹介文、本文中のワードも拾って結果を表示</a:t>
            </a:r>
            <a:r>
              <a:rPr lang="ja-JP" altLang="en-US" sz="2000" dirty="0" smtClean="0"/>
              <a:t>します</a:t>
            </a:r>
            <a:endParaRPr kumimoji="1" lang="ja-JP" altLang="en-US" sz="2000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7</a:t>
            </a:fld>
            <a:endParaRPr kumimoji="1" lang="ja-JP" altLang="en-US"/>
          </a:p>
        </p:txBody>
      </p:sp>
      <p:grpSp>
        <p:nvGrpSpPr>
          <p:cNvPr id="4" name="グループ化 3"/>
          <p:cNvGrpSpPr/>
          <p:nvPr/>
        </p:nvGrpSpPr>
        <p:grpSpPr>
          <a:xfrm>
            <a:off x="1299102" y="929869"/>
            <a:ext cx="6441250" cy="5883507"/>
            <a:chOff x="1299102" y="929869"/>
            <a:chExt cx="6441250" cy="5883507"/>
          </a:xfrm>
        </p:grpSpPr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9102" y="929869"/>
              <a:ext cx="6441250" cy="5883507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9" name="正方形/長方形 8"/>
            <p:cNvSpPr/>
            <p:nvPr/>
          </p:nvSpPr>
          <p:spPr>
            <a:xfrm>
              <a:off x="5364088" y="3417049"/>
              <a:ext cx="288032" cy="28803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/>
            <p:cNvSpPr/>
            <p:nvPr/>
          </p:nvSpPr>
          <p:spPr>
            <a:xfrm>
              <a:off x="6444208" y="3405098"/>
              <a:ext cx="288032" cy="28803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3203848" y="4855428"/>
              <a:ext cx="648072" cy="28803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6" name="図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592" y="131532"/>
            <a:ext cx="1064064" cy="32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5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79309" y="188640"/>
            <a:ext cx="8229600" cy="724942"/>
          </a:xfrm>
        </p:spPr>
        <p:txBody>
          <a:bodyPr>
            <a:normAutofit/>
          </a:bodyPr>
          <a:lstStyle/>
          <a:p>
            <a:r>
              <a:rPr kumimoji="1" lang="ja-JP" altLang="en-US" sz="2400" b="1" dirty="0" smtClean="0">
                <a:solidFill>
                  <a:schemeClr val="tx2"/>
                </a:solidFill>
              </a:rPr>
              <a:t>■検索結果</a:t>
            </a:r>
            <a:endParaRPr kumimoji="1" lang="ja-JP" altLang="en-US" sz="2400" b="1" dirty="0">
              <a:solidFill>
                <a:schemeClr val="tx2"/>
              </a:solidFill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8</a:t>
            </a:fld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309" y="1124744"/>
            <a:ext cx="7164288" cy="323792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6879" y="224086"/>
            <a:ext cx="3816424" cy="272258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309" y="4653136"/>
            <a:ext cx="7164288" cy="113120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" name="テキスト ボックス 4"/>
          <p:cNvSpPr txBox="1"/>
          <p:nvPr/>
        </p:nvSpPr>
        <p:spPr>
          <a:xfrm>
            <a:off x="1619672" y="6094402"/>
            <a:ext cx="5363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キーワードにヒットした部分がマーキングされて表示されます</a:t>
            </a:r>
            <a:endParaRPr kumimoji="1" lang="ja-JP" altLang="en-US" dirty="0"/>
          </a:p>
        </p:txBody>
      </p:sp>
      <p:cxnSp>
        <p:nvCxnSpPr>
          <p:cNvPr id="7" name="直線コネクタ 6"/>
          <p:cNvCxnSpPr/>
          <p:nvPr/>
        </p:nvCxnSpPr>
        <p:spPr>
          <a:xfrm flipH="1">
            <a:off x="4067944" y="4221088"/>
            <a:ext cx="233712" cy="432048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/>
          <p:nvPr/>
        </p:nvCxnSpPr>
        <p:spPr>
          <a:xfrm>
            <a:off x="5724128" y="2946669"/>
            <a:ext cx="0" cy="986387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図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592" y="131532"/>
            <a:ext cx="1064064" cy="32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94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48072"/>
          </a:xfrm>
        </p:spPr>
        <p:txBody>
          <a:bodyPr>
            <a:normAutofit/>
          </a:bodyPr>
          <a:lstStyle/>
          <a:p>
            <a:r>
              <a:rPr lang="ja-JP" altLang="en-US" b="1" dirty="0">
                <a:solidFill>
                  <a:schemeClr val="tx2"/>
                </a:solidFill>
              </a:rPr>
              <a:t>②</a:t>
            </a:r>
            <a:r>
              <a:rPr lang="ja-JP" altLang="en-US" b="1" dirty="0" smtClean="0">
                <a:solidFill>
                  <a:schemeClr val="tx2"/>
                </a:solidFill>
              </a:rPr>
              <a:t>閲覧する</a:t>
            </a:r>
            <a:endParaRPr kumimoji="1" lang="ja-JP" altLang="en-US" b="1" dirty="0">
              <a:solidFill>
                <a:schemeClr val="tx2"/>
              </a:solidFill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A704-11B2-438B-9179-4590E61D0037}" type="slidenum">
              <a:rPr kumimoji="1" lang="ja-JP" altLang="en-US" smtClean="0"/>
              <a:t>9</a:t>
            </a:fld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764704"/>
            <a:ext cx="7812360" cy="550261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" name="テキスト ボックス 4"/>
          <p:cNvSpPr txBox="1"/>
          <p:nvPr/>
        </p:nvSpPr>
        <p:spPr>
          <a:xfrm>
            <a:off x="2771800" y="188640"/>
            <a:ext cx="32608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dirty="0" smtClean="0"/>
              <a:t>■ビューワが別タブで開きます</a:t>
            </a:r>
            <a:r>
              <a:rPr lang="ja-JP" altLang="en-US" dirty="0" smtClean="0"/>
              <a:t>　</a:t>
            </a:r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593813" y="1328200"/>
            <a:ext cx="809835" cy="4512468"/>
          </a:xfrm>
          <a:prstGeom prst="rect">
            <a:avLst/>
          </a:prstGeom>
          <a:solidFill>
            <a:schemeClr val="accent2">
              <a:lumMod val="20000"/>
              <a:lumOff val="80000"/>
              <a:alpha val="81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 smtClean="0">
                <a:solidFill>
                  <a:schemeClr val="tx1"/>
                </a:solidFill>
              </a:rPr>
              <a:t>ページ移動</a:t>
            </a:r>
            <a:endParaRPr kumimoji="1" lang="en-US" altLang="ja-JP" sz="1600" dirty="0" smtClean="0">
              <a:solidFill>
                <a:schemeClr val="tx1"/>
              </a:solidFill>
            </a:endParaRPr>
          </a:p>
          <a:p>
            <a:endParaRPr kumimoji="1" lang="en-US" altLang="ja-JP" sz="800" dirty="0" smtClean="0">
              <a:solidFill>
                <a:schemeClr val="tx1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691680" y="2939948"/>
            <a:ext cx="6408712" cy="764515"/>
          </a:xfrm>
          <a:prstGeom prst="rect">
            <a:avLst/>
          </a:prstGeom>
          <a:solidFill>
            <a:schemeClr val="accent2">
              <a:lumMod val="20000"/>
              <a:lumOff val="80000"/>
              <a:alpha val="83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 smtClean="0">
                <a:solidFill>
                  <a:schemeClr val="tx1"/>
                </a:solidFill>
              </a:rPr>
              <a:t>インターフェースの表示・非表示</a:t>
            </a:r>
            <a:endParaRPr kumimoji="1" lang="en-US" altLang="ja-JP" sz="1600" dirty="0" smtClean="0">
              <a:solidFill>
                <a:schemeClr val="tx1"/>
              </a:solidFill>
            </a:endParaRPr>
          </a:p>
          <a:p>
            <a:pPr algn="ctr"/>
            <a:endParaRPr lang="en-US" altLang="ja-JP" sz="8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1600" dirty="0" smtClean="0">
                <a:solidFill>
                  <a:schemeClr val="tx1"/>
                </a:solidFill>
              </a:rPr>
              <a:t>画面中央部をタップ・クリックします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13" name="線吹き出し 1 (枠付き) 12"/>
          <p:cNvSpPr/>
          <p:nvPr/>
        </p:nvSpPr>
        <p:spPr>
          <a:xfrm>
            <a:off x="7160820" y="6483347"/>
            <a:ext cx="1152128" cy="330029"/>
          </a:xfrm>
          <a:prstGeom prst="borderCallout1">
            <a:avLst>
              <a:gd name="adj1" fmla="val 5594"/>
              <a:gd name="adj2" fmla="val 85915"/>
              <a:gd name="adj3" fmla="val -28276"/>
              <a:gd name="adj4" fmla="val 96590"/>
            </a:avLst>
          </a:prstGeom>
          <a:solidFill>
            <a:schemeClr val="accent2">
              <a:lumMod val="20000"/>
              <a:lumOff val="80000"/>
              <a:alpha val="82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 smtClean="0">
                <a:solidFill>
                  <a:schemeClr val="tx1"/>
                </a:solidFill>
              </a:rPr>
              <a:t>スライダー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4005064"/>
            <a:ext cx="2051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画面の左側　右側をタップ・クリック</a:t>
            </a:r>
            <a:r>
              <a:rPr lang="ja-JP" altLang="en-US" dirty="0" smtClean="0"/>
              <a:t>します</a:t>
            </a:r>
            <a:endParaRPr lang="ja-JP" altLang="en-US" dirty="0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592" y="131532"/>
            <a:ext cx="1064064" cy="32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12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ユーザー定義 1">
      <a:majorFont>
        <a:latin typeface="Segoe UI"/>
        <a:ea typeface="Meiryo UI"/>
        <a:cs typeface=""/>
      </a:majorFont>
      <a:minorFont>
        <a:latin typeface="Segoe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</TotalTime>
  <Words>376</Words>
  <Application>Microsoft Office PowerPoint</Application>
  <PresentationFormat>画面に合わせる (4:3)</PresentationFormat>
  <Paragraphs>103</Paragraphs>
  <Slides>14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2" baseType="lpstr">
      <vt:lpstr>Meiryo UI</vt:lpstr>
      <vt:lpstr>ＭＳ Ｐゴシック</vt:lpstr>
      <vt:lpstr>メイリオ</vt:lpstr>
      <vt:lpstr>Arial</vt:lpstr>
      <vt:lpstr>Calibri</vt:lpstr>
      <vt:lpstr>Segoe UI</vt:lpstr>
      <vt:lpstr>Wingdings</vt:lpstr>
      <vt:lpstr>Office ​​テーマ</vt:lpstr>
      <vt:lpstr>利用説明</vt:lpstr>
      <vt:lpstr>PowerPoint プレゼンテーション</vt:lpstr>
      <vt:lpstr>1.　　　　　 　 　　とは</vt:lpstr>
      <vt:lpstr>2.　ご利用方法</vt:lpstr>
      <vt:lpstr>① ログイン・検索</vt:lpstr>
      <vt:lpstr>PowerPoint プレゼンテーション</vt:lpstr>
      <vt:lpstr>■検索結果　目次や内容紹介文、本文中のワードも拾って結果を表示します</vt:lpstr>
      <vt:lpstr>■検索結果</vt:lpstr>
      <vt:lpstr>②閲覧する</vt:lpstr>
      <vt:lpstr>PowerPoint プレゼンテーション</vt:lpstr>
      <vt:lpstr>■目次表示　　目次項目をタップ・クリックすると、該当ページにリンクします　</vt:lpstr>
      <vt:lpstr>■検索結果　結果の部分をタップ・クリックすると、該当ページにリンクします</vt:lpstr>
      <vt:lpstr>3. その他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HP Customer</dc:creator>
  <cp:lastModifiedBy>井上　香織</cp:lastModifiedBy>
  <cp:revision>52</cp:revision>
  <cp:lastPrinted>2018-05-10T10:06:34Z</cp:lastPrinted>
  <dcterms:created xsi:type="dcterms:W3CDTF">2018-05-09T06:59:12Z</dcterms:created>
  <dcterms:modified xsi:type="dcterms:W3CDTF">2018-09-26T04:26:14Z</dcterms:modified>
</cp:coreProperties>
</file>