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8" r:id="rId4"/>
    <p:sldId id="265" r:id="rId5"/>
    <p:sldId id="257" r:id="rId6"/>
    <p:sldId id="266" r:id="rId7"/>
    <p:sldId id="260" r:id="rId8"/>
    <p:sldId id="275" r:id="rId9"/>
    <p:sldId id="261" r:id="rId10"/>
    <p:sldId id="269" r:id="rId11"/>
    <p:sldId id="270" r:id="rId12"/>
    <p:sldId id="268" r:id="rId13"/>
    <p:sldId id="264" r:id="rId14"/>
    <p:sldId id="277" r:id="rId1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74" autoAdjust="0"/>
  </p:normalViewPr>
  <p:slideViewPr>
    <p:cSldViewPr>
      <p:cViewPr varScale="1">
        <p:scale>
          <a:sx n="89" d="100"/>
          <a:sy n="89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F9EC2-D0E9-42E2-98BE-475F8A058F62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E366C-3DBA-46AC-ADE1-F68AA6DEDE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2642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371D3-5155-4A69-B2F8-95E033FC7389}" type="datetimeFigureOut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DFDA4-5972-4D4F-A61A-1B9105CE48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67195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Microsoft_Windows_1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ja.wikipedia.org/wiki/Microsoft_Edg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21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タイトル、著者、出版社、</a:t>
            </a:r>
            <a:r>
              <a:rPr kumimoji="1" lang="en-US" altLang="ja-JP" dirty="0" smtClean="0"/>
              <a:t>ISBN</a:t>
            </a:r>
            <a:r>
              <a:rPr kumimoji="1" lang="ja-JP" altLang="en-US" dirty="0" smtClean="0"/>
              <a:t>などのほか内容紹介文や全文欄があり、キーワードを入力、検索することができます。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2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§</a:t>
            </a:r>
            <a:r>
              <a:rPr kumimoji="1" lang="ja-JP" altLang="en-US" dirty="0" smtClean="0"/>
              <a:t>ページ移動</a:t>
            </a:r>
            <a:endParaRPr kumimoji="1" lang="en-US" altLang="ja-JP" dirty="0" smtClean="0"/>
          </a:p>
          <a:p>
            <a:r>
              <a:rPr kumimoji="1" lang="ja-JP" altLang="en-US" dirty="0" smtClean="0"/>
              <a:t>画面の左側をタップ・クリックすると左ページへ、画面の右側をタップ・クリックすると右ページへ遷移します。それ以上ページ移動を行えない場合は、画面下部に最終ページ・先頭ページであることを知らせるメッセージが表示され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§</a:t>
            </a:r>
            <a:r>
              <a:rPr kumimoji="1" lang="ja-JP" altLang="en-US" dirty="0" smtClean="0"/>
              <a:t>画面中央部をタップ・クリック</a:t>
            </a:r>
            <a:endParaRPr kumimoji="1" lang="en-US" altLang="ja-JP" dirty="0" smtClean="0"/>
          </a:p>
          <a:p>
            <a:r>
              <a:rPr kumimoji="1" lang="ja-JP" altLang="en-US" dirty="0" smtClean="0"/>
              <a:t>画面上部、下部に表示されるインターフェースの表示・非表示を切り替えます。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§</a:t>
            </a:r>
            <a:r>
              <a:rPr kumimoji="1" lang="ja-JP" altLang="en-US" dirty="0" smtClean="0"/>
              <a:t>スライダー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画面下部のスライダー上をクリック・タップすることにより、書籍全体からみた大まかな位置へジャンプできます。スライダーのつまみは書籍のどの部分を閲覧しているかを示しています。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22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§</a:t>
            </a:r>
            <a:r>
              <a:rPr kumimoji="1" lang="ja-JP" altLang="en-US" dirty="0" smtClean="0"/>
              <a:t>目次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画面上部に表示されるインターフェース左側のボタンを押すと表示されます。目次項目を選択すると表示ページが切り替わります。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§</a:t>
            </a:r>
            <a:r>
              <a:rPr kumimoji="1" lang="ja-JP" altLang="en-US" dirty="0" smtClean="0"/>
              <a:t>各種メニュー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文字サイズが変えられます。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関西大学様は現在トライアル版のため、印刷・</a:t>
            </a: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出力はできませんが、本番導入して頂きましたら印刷・</a:t>
            </a: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出力もできるようになります。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§</a:t>
            </a:r>
            <a:r>
              <a:rPr kumimoji="1" lang="ja-JP" altLang="en-US" dirty="0" smtClean="0"/>
              <a:t>検索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画面右下の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虫眼鏡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ボタンをクリックすると、書籍内検索を行うことができます。　　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83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34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IE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Internet Explore</a:t>
            </a:r>
            <a:r>
              <a:rPr kumimoji="1" lang="ja-JP" altLang="en-US" dirty="0" err="1" smtClean="0"/>
              <a:t>ｒ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について（←質問がでたら）</a:t>
            </a:r>
            <a:endParaRPr kumimoji="1" lang="en-US" altLang="ja-JP" dirty="0" smtClean="0"/>
          </a:p>
          <a:p>
            <a:r>
              <a:rPr kumimoji="1" lang="en-US" altLang="ja-JP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Windows 10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から標準ブラウザは</a:t>
            </a:r>
            <a:r>
              <a:rPr kumimoji="1" lang="en-US" altLang="ja-JP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icrosoft Edge"/>
              </a:rPr>
              <a:t>Microsoft Edge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に置き換えられ、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Explorer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の開発は終了したため、現在開発優先順位が上位にありませんが、必要とのご意見が多ければ検討します。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DFDA4-5972-4D4F-A61A-1B9105CE487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16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2F26-8040-4268-92D0-3C142B1A1B3E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50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6CC6-3F6F-4286-AC21-4C971724278E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76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5844-0FD1-4527-A377-475291928770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84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33-B529-42D0-8064-76092653255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91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B268-D592-46C0-A0B8-6FDF9981A240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41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7E4A-542C-4DF7-AD06-FD64C7C59A7B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16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DF90-3779-417F-936E-C0EE0715B2ED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19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A02E-DA52-45A5-8F22-2711478D91BB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23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0DD1-9FEE-47BC-97B8-F5463C2D5096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83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3F5-BBBA-47BF-8495-7144DFC20CD4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80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E79F-A2CC-4D84-A7D0-6B8E3D487419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9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F8E2-06FC-4F2C-8AFC-48D2133703AC}" type="datetime1">
              <a:rPr kumimoji="1" lang="ja-JP" altLang="en-US" smtClean="0"/>
              <a:t>2018/9/26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A704-11B2-438B-9179-4590E61D0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71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inokuniya.co.jp/03f/oclc/netlibrar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inoden.kinokuniya.co.jp/kamakur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3843166"/>
            <a:ext cx="7772400" cy="965969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利用</a:t>
            </a:r>
            <a:r>
              <a:rPr kumimoji="1" lang="ja-JP" altLang="en-US" sz="4000" dirty="0" smtClean="0"/>
              <a:t>説明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5088" y="5085184"/>
            <a:ext cx="6400800" cy="139256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2018</a:t>
            </a:r>
            <a:r>
              <a:rPr kumimoji="1" lang="ja-JP" altLang="en-US" sz="2800" dirty="0" smtClean="0"/>
              <a:t>年</a:t>
            </a:r>
            <a:r>
              <a:rPr lang="en-US" altLang="ja-JP" sz="2800" dirty="0"/>
              <a:t>9</a:t>
            </a:r>
            <a:r>
              <a:rPr kumimoji="1" lang="ja-JP" altLang="en-US" sz="2800" dirty="0" smtClean="0"/>
              <a:t>月</a:t>
            </a:r>
            <a:endParaRPr kumimoji="1" lang="en-US" altLang="ja-JP" sz="2800" dirty="0" smtClean="0"/>
          </a:p>
          <a:p>
            <a:r>
              <a:rPr lang="en-US" altLang="ja-JP" sz="2800" dirty="0"/>
              <a:t>(</a:t>
            </a:r>
            <a:r>
              <a:rPr lang="ja-JP" altLang="en-US" sz="2800" dirty="0"/>
              <a:t>株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紀伊國屋書店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936" y="2780928"/>
            <a:ext cx="3940453" cy="876874"/>
          </a:xfrm>
          <a:prstGeom prst="rect">
            <a:avLst/>
          </a:prstGeom>
        </p:spPr>
      </p:pic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653579" cy="49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24" y="187794"/>
            <a:ext cx="2848061" cy="7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7548052" cy="5802565"/>
          </a:xfrm>
          <a:prstGeom prst="rect">
            <a:avLst/>
          </a:prstGeom>
        </p:spPr>
      </p:pic>
      <p:sp>
        <p:nvSpPr>
          <p:cNvPr id="5" name="線吹き出し 1 (枠付き) 4"/>
          <p:cNvSpPr/>
          <p:nvPr/>
        </p:nvSpPr>
        <p:spPr>
          <a:xfrm>
            <a:off x="107504" y="404664"/>
            <a:ext cx="881844" cy="432048"/>
          </a:xfrm>
          <a:prstGeom prst="borderCallout1">
            <a:avLst>
              <a:gd name="adj1" fmla="val 111343"/>
              <a:gd name="adj2" fmla="val 67418"/>
              <a:gd name="adj3" fmla="val 197155"/>
              <a:gd name="adj4" fmla="val 9489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目次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7113984" y="6507052"/>
            <a:ext cx="914400" cy="306324"/>
          </a:xfrm>
          <a:prstGeom prst="borderCallout2">
            <a:avLst>
              <a:gd name="adj1" fmla="val -9236"/>
              <a:gd name="adj2" fmla="val 49167"/>
              <a:gd name="adj3" fmla="val -348788"/>
              <a:gd name="adj4" fmla="val 49583"/>
              <a:gd name="adj5" fmla="val -350186"/>
              <a:gd name="adj6" fmla="val 8333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検索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線吹き出し 2 (枠付き) 9"/>
          <p:cNvSpPr/>
          <p:nvPr/>
        </p:nvSpPr>
        <p:spPr>
          <a:xfrm>
            <a:off x="6143812" y="242356"/>
            <a:ext cx="1427372" cy="306324"/>
          </a:xfrm>
          <a:prstGeom prst="borderCallout2">
            <a:avLst>
              <a:gd name="adj1" fmla="val 102705"/>
              <a:gd name="adj2" fmla="val 50417"/>
              <a:gd name="adj3" fmla="val 337780"/>
              <a:gd name="adj4" fmla="val 51536"/>
              <a:gd name="adj5" fmla="val 336381"/>
              <a:gd name="adj6" fmla="val 9634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各種メニュー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608" y="1124745"/>
            <a:ext cx="824028" cy="107647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7977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solidFill>
                  <a:schemeClr val="tx2"/>
                </a:solidFill>
              </a:rPr>
              <a:t>■目次表示</a:t>
            </a:r>
            <a:r>
              <a:rPr kumimoji="1" lang="ja-JP" altLang="en-US" sz="1800" dirty="0" smtClean="0"/>
              <a:t>　　</a:t>
            </a:r>
            <a:r>
              <a:rPr kumimoji="1" lang="ja-JP" altLang="en-US" sz="2000" dirty="0" smtClean="0"/>
              <a:t>目次項目をタップ・クリックすると、該当ページにリンクします　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15" y="908720"/>
            <a:ext cx="7556832" cy="580931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23528" y="3429000"/>
            <a:ext cx="288032" cy="648072"/>
          </a:xfrm>
          <a:prstGeom prst="rightArrow">
            <a:avLst/>
          </a:prstGeom>
          <a:solidFill>
            <a:srgbClr val="C00000">
              <a:alpha val="1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2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ja-JP" altLang="en-US" sz="2000" b="1" dirty="0" smtClean="0">
                <a:solidFill>
                  <a:schemeClr val="tx2"/>
                </a:solidFill>
              </a:rPr>
              <a:t>■検索結果</a:t>
            </a:r>
            <a:r>
              <a:rPr lang="ja-JP" altLang="en-US" sz="2000" dirty="0" smtClean="0"/>
              <a:t>　結果の部分をタップ・クリックすると、該当ページにリンクします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8" y="837993"/>
            <a:ext cx="7491849" cy="57593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US" altLang="ja-JP" b="1" dirty="0" smtClean="0">
                <a:solidFill>
                  <a:schemeClr val="tx2"/>
                </a:solidFill>
              </a:rPr>
              <a:t>3</a:t>
            </a:r>
            <a:r>
              <a:rPr kumimoji="1" lang="en-US" altLang="ja-JP" b="1" dirty="0" smtClean="0">
                <a:solidFill>
                  <a:schemeClr val="tx2"/>
                </a:solidFill>
              </a:rPr>
              <a:t>.</a:t>
            </a:r>
            <a:r>
              <a:rPr lang="ja-JP" altLang="en-US" b="1" dirty="0">
                <a:solidFill>
                  <a:schemeClr val="tx2"/>
                </a:solidFill>
              </a:rPr>
              <a:t> </a:t>
            </a:r>
            <a:r>
              <a:rPr lang="ja-JP" altLang="en-US" b="1" dirty="0" smtClean="0">
                <a:solidFill>
                  <a:schemeClr val="tx2"/>
                </a:solidFill>
              </a:rPr>
              <a:t>その他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kumimoji="1" lang="ja-JP" altLang="en-US" sz="2400" dirty="0" smtClean="0"/>
              <a:t>動作環境</a:t>
            </a:r>
            <a:endParaRPr kumimoji="1" lang="en-US" altLang="ja-JP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37666"/>
              </p:ext>
            </p:extLst>
          </p:nvPr>
        </p:nvGraphicFramePr>
        <p:xfrm>
          <a:off x="1331640" y="1772816"/>
          <a:ext cx="6768752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24"/>
                <a:gridCol w="4689928"/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p"/>
                        <a:tabLst/>
                        <a:defRPr/>
                      </a:pPr>
                      <a:r>
                        <a:rPr lang="en-US" altLang="ja-JP" sz="2400" dirty="0" smtClean="0"/>
                        <a:t>Windows</a:t>
                      </a:r>
                      <a:endParaRPr kumimoji="1" lang="ja-JP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Google</a:t>
                      </a:r>
                      <a:r>
                        <a:rPr kumimoji="1" lang="ja-JP" altLang="en-US" sz="2400" dirty="0" smtClean="0"/>
                        <a:t>　</a:t>
                      </a:r>
                      <a:r>
                        <a:rPr kumimoji="1" lang="en-US" altLang="ja-JP" sz="2400" dirty="0" smtClean="0"/>
                        <a:t>Chrome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Mozilla</a:t>
                      </a:r>
                      <a:r>
                        <a:rPr kumimoji="1" lang="ja-JP" altLang="en-US" sz="2400" dirty="0" smtClean="0"/>
                        <a:t>　</a:t>
                      </a:r>
                      <a:r>
                        <a:rPr kumimoji="1" lang="en-US" altLang="ja-JP" sz="2400" dirty="0" smtClean="0"/>
                        <a:t>Firefox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Microsoft</a:t>
                      </a:r>
                      <a:r>
                        <a:rPr kumimoji="1" lang="en-US" altLang="ja-JP" sz="2400" baseline="0" dirty="0" smtClean="0"/>
                        <a:t> Edge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0472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r>
                        <a:rPr kumimoji="1" lang="en-US" altLang="ja-JP" sz="2400" dirty="0" smtClean="0"/>
                        <a:t>Mac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Google</a:t>
                      </a:r>
                      <a:r>
                        <a:rPr kumimoji="1" lang="ja-JP" altLang="en-US" sz="2400" dirty="0" smtClean="0"/>
                        <a:t>　</a:t>
                      </a:r>
                      <a:r>
                        <a:rPr kumimoji="1" lang="en-US" altLang="ja-JP" sz="2400" dirty="0" smtClean="0"/>
                        <a:t>Chrome</a:t>
                      </a:r>
                      <a:endParaRPr kumimoji="1" lang="ja-JP" alt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Mozilla</a:t>
                      </a:r>
                      <a:r>
                        <a:rPr kumimoji="1" lang="ja-JP" altLang="en-US" sz="2400" dirty="0" smtClean="0"/>
                        <a:t>　</a:t>
                      </a:r>
                      <a:r>
                        <a:rPr kumimoji="1" lang="en-US" altLang="ja-JP" sz="2400" dirty="0" smtClean="0"/>
                        <a:t>Firefox</a:t>
                      </a:r>
                      <a:endParaRPr kumimoji="1" lang="ja-JP" alt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Safari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r>
                        <a:rPr kumimoji="1" lang="en-US" altLang="ja-JP" sz="2400" dirty="0" err="1" smtClean="0"/>
                        <a:t>iOS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Safari</a:t>
                      </a:r>
                      <a:endParaRPr kumimoji="1" lang="ja-JP" alt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p"/>
                      </a:pPr>
                      <a:r>
                        <a:rPr kumimoji="1" lang="en-US" altLang="ja-JP" sz="2400" dirty="0" smtClean="0"/>
                        <a:t>Android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Google</a:t>
                      </a:r>
                      <a:r>
                        <a:rPr kumimoji="1" lang="ja-JP" altLang="en-US" sz="2400" dirty="0" smtClean="0"/>
                        <a:t>　</a:t>
                      </a:r>
                      <a:r>
                        <a:rPr kumimoji="1" lang="en-US" altLang="ja-JP" sz="2400" dirty="0" smtClean="0"/>
                        <a:t>Chrome</a:t>
                      </a:r>
                      <a:endParaRPr kumimoji="1" lang="ja-JP" alt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5293" y="3501678"/>
            <a:ext cx="8064500" cy="13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 紀伊國屋書店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ICT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営業本部　電子書籍営業部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アドレス：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ict_ebook@kinokuniya.co.jp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TEL: 03-5719-2501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 FAX: 03-5436-6921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sz="2000" dirty="0">
              <a:latin typeface="+mn-lt"/>
              <a:ea typeface="+mn-ea"/>
              <a:hlinkClick r:id="rId2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sz="2000" dirty="0">
              <a:latin typeface="+mn-lt"/>
              <a:ea typeface="+mn-ea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2536974"/>
            <a:ext cx="7912249" cy="11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2500" lnSpcReduction="20000"/>
          </a:bodyPr>
          <a:lstStyle/>
          <a:p>
            <a:pPr marL="0" indent="0" algn="ctr">
              <a:buNone/>
              <a:defRPr/>
            </a:pPr>
            <a:endParaRPr lang="en-US" altLang="ja-JP" sz="280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r>
              <a:rPr lang="ja-JP" altLang="en-US" sz="4500" dirty="0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>お問い合わせ・サポート連絡先</a:t>
            </a:r>
            <a:r>
              <a:rPr lang="en-US" altLang="ja-JP" sz="4500" dirty="0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  <a:t/>
            </a:r>
            <a:br>
              <a:rPr lang="en-US" altLang="ja-JP" sz="4500" dirty="0">
                <a:solidFill>
                  <a:schemeClr val="tx2"/>
                </a:solidFill>
                <a:latin typeface="+mn-ea"/>
                <a:cs typeface="メイリオ" panose="020B0604030504040204" pitchFamily="50" charset="-128"/>
              </a:rPr>
            </a:br>
            <a:endParaRPr lang="en-US" altLang="ja-JP" sz="4500" dirty="0">
              <a:solidFill>
                <a:schemeClr val="tx2"/>
              </a:solidFill>
              <a:latin typeface="+mn-ea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3456384" cy="7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610318"/>
            <a:ext cx="6573416" cy="39789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　</a:t>
            </a:r>
            <a:r>
              <a:rPr lang="ja-JP" altLang="en-US" dirty="0" smtClean="0"/>
              <a:t>　　　　　 とは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ご利用方法</a:t>
            </a:r>
            <a:endParaRPr lang="en-US" altLang="ja-JP" dirty="0" smtClean="0"/>
          </a:p>
          <a:p>
            <a:pPr marL="914400" lvl="1" indent="-514350">
              <a:buFont typeface="+mj-ea"/>
              <a:buAutoNum type="circleNumDbPlain"/>
            </a:pPr>
            <a:r>
              <a:rPr lang="ja-JP" altLang="en-US" dirty="0" smtClean="0"/>
              <a:t>ログイン・検索</a:t>
            </a:r>
            <a:endParaRPr lang="en-US" altLang="ja-JP" dirty="0"/>
          </a:p>
          <a:p>
            <a:pPr marL="914400" lvl="1" indent="-514350">
              <a:buFont typeface="+mj-ea"/>
              <a:buAutoNum type="circleNumDbPlain"/>
            </a:pPr>
            <a:r>
              <a:rPr lang="ja-JP" altLang="en-US" dirty="0" smtClean="0"/>
              <a:t>閲覧</a:t>
            </a:r>
            <a:r>
              <a:rPr lang="ja-JP" altLang="en-US" dirty="0" smtClean="0"/>
              <a:t>する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その他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074" y="1610318"/>
            <a:ext cx="1594520" cy="4855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700808"/>
            <a:ext cx="4021784" cy="26827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b="1" dirty="0" smtClean="0">
                <a:solidFill>
                  <a:schemeClr val="tx2"/>
                </a:solidFill>
              </a:rPr>
              <a:t>1.</a:t>
            </a:r>
            <a:r>
              <a:rPr kumimoji="1" lang="ja-JP" altLang="en-US" b="1" dirty="0" smtClean="0">
                <a:solidFill>
                  <a:schemeClr val="tx2"/>
                </a:solidFill>
              </a:rPr>
              <a:t>　　　　　</a:t>
            </a:r>
            <a:r>
              <a:rPr kumimoji="1" lang="en-US" altLang="ja-JP" b="1" dirty="0" smtClean="0">
                <a:solidFill>
                  <a:schemeClr val="tx2"/>
                </a:solidFill>
              </a:rPr>
              <a:t> </a:t>
            </a:r>
            <a:r>
              <a:rPr kumimoji="1" lang="ja-JP" altLang="en-US" b="1" dirty="0" smtClean="0">
                <a:solidFill>
                  <a:schemeClr val="tx2"/>
                </a:solidFill>
              </a:rPr>
              <a:t>　 　　とは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54180" y="1124744"/>
            <a:ext cx="7374204" cy="122413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国内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C00000"/>
                </a:solidFill>
              </a:rPr>
              <a:t>学術書・専門書</a:t>
            </a:r>
            <a:r>
              <a:rPr lang="ja-JP" altLang="en-US" dirty="0"/>
              <a:t>を中心に搭載</a:t>
            </a:r>
            <a:r>
              <a:rPr lang="ja-JP" altLang="en-US" dirty="0" smtClean="0"/>
              <a:t>した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電子図書館です。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82" y="318666"/>
            <a:ext cx="1930050" cy="58775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219330"/>
            <a:ext cx="4596872" cy="344191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667" y="2293721"/>
            <a:ext cx="4217821" cy="99126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475" y="3097660"/>
            <a:ext cx="3496870" cy="2618289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623996" y="5027642"/>
            <a:ext cx="33843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572000" y="5715950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リクエスト機能</a:t>
            </a:r>
            <a:r>
              <a:rPr kumimoji="1" lang="ja-JP" altLang="en-US" dirty="0" smtClean="0"/>
              <a:t>は現在鎌倉女子</a:t>
            </a:r>
            <a:r>
              <a:rPr kumimoji="1" lang="ja-JP" altLang="en-US" dirty="0" smtClean="0"/>
              <a:t>大学で</a:t>
            </a:r>
            <a:r>
              <a:rPr kumimoji="1" lang="ja-JP" altLang="en-US" dirty="0" smtClean="0"/>
              <a:t>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使用しておりません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4572000" y="1988840"/>
            <a:ext cx="0" cy="4608512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79512" y="2718048"/>
            <a:ext cx="6408712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 smtClean="0">
                <a:solidFill>
                  <a:schemeClr val="tx2"/>
                </a:solidFill>
              </a:rPr>
              <a:t>2.</a:t>
            </a:r>
            <a:r>
              <a:rPr lang="ja-JP" altLang="en-US" sz="4000" b="1" dirty="0" smtClean="0">
                <a:solidFill>
                  <a:schemeClr val="tx2"/>
                </a:solidFill>
              </a:rPr>
              <a:t>　ご利用方法</a:t>
            </a:r>
            <a:endParaRPr kumimoji="1" lang="ja-JP" altLang="en-US" sz="4000" b="1" dirty="0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146200"/>
            <a:ext cx="1756925" cy="164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773668"/>
          </a:xfrm>
        </p:spPr>
        <p:txBody>
          <a:bodyPr>
            <a:normAutofit/>
          </a:bodyPr>
          <a:lstStyle/>
          <a:p>
            <a:pPr algn="l"/>
            <a:r>
              <a:rPr lang="ja-JP" altLang="en-US" b="1" dirty="0" smtClean="0">
                <a:solidFill>
                  <a:schemeClr val="tx2"/>
                </a:solidFill>
              </a:rPr>
              <a:t>① </a:t>
            </a:r>
            <a:r>
              <a:rPr kumimoji="1" lang="ja-JP" altLang="en-US" b="1" dirty="0" smtClean="0">
                <a:solidFill>
                  <a:schemeClr val="tx2"/>
                </a:solidFill>
              </a:rPr>
              <a:t>ログイン・検索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569169"/>
            <a:ext cx="7069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>
                <a:hlinkClick r:id="rId3"/>
              </a:rPr>
              <a:t>https://kinoden.kinokuniya.co.jp/kamakura/</a:t>
            </a:r>
            <a:endParaRPr lang="ja-JP" altLang="ja-JP" sz="28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287159" y="1340768"/>
            <a:ext cx="7572198" cy="5223336"/>
            <a:chOff x="760459" y="1124744"/>
            <a:chExt cx="7890717" cy="5345686"/>
          </a:xfrm>
          <a:solidFill>
            <a:schemeClr val="accent1"/>
          </a:solidFill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459" y="1124744"/>
              <a:ext cx="7623081" cy="5345686"/>
            </a:xfrm>
            <a:prstGeom prst="rect">
              <a:avLst/>
            </a:prstGeom>
            <a:grpFill/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911" y="1124744"/>
              <a:ext cx="1543265" cy="244700"/>
            </a:xfrm>
            <a:prstGeom prst="rect">
              <a:avLst/>
            </a:prstGeom>
            <a:grpFill/>
          </p:spPr>
        </p:pic>
      </p:grpSp>
      <p:sp>
        <p:nvSpPr>
          <p:cNvPr id="14" name="正方形/長方形 13"/>
          <p:cNvSpPr/>
          <p:nvPr/>
        </p:nvSpPr>
        <p:spPr>
          <a:xfrm>
            <a:off x="5148064" y="2603664"/>
            <a:ext cx="792088" cy="2880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12470" y="4259848"/>
            <a:ext cx="7315365" cy="7200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線吹き出し 1 (枠付き) 2"/>
          <p:cNvSpPr/>
          <p:nvPr/>
        </p:nvSpPr>
        <p:spPr>
          <a:xfrm>
            <a:off x="7715341" y="2235781"/>
            <a:ext cx="1177139" cy="655915"/>
          </a:xfrm>
          <a:prstGeom prst="borderCallout1">
            <a:avLst>
              <a:gd name="adj1" fmla="val 48825"/>
              <a:gd name="adj2" fmla="val -2926"/>
              <a:gd name="adj3" fmla="val 85180"/>
              <a:gd name="adj4" fmla="val -127327"/>
            </a:avLst>
          </a:prstGeom>
          <a:solidFill>
            <a:srgbClr val="C00000">
              <a:alpha val="1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</a:rPr>
              <a:t>詳細検索も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</a:rPr>
              <a:t>可能です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84894" y="44352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①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7" name="線吹き出し 1 (枠付き) 16"/>
          <p:cNvSpPr/>
          <p:nvPr/>
        </p:nvSpPr>
        <p:spPr>
          <a:xfrm>
            <a:off x="7635918" y="4979928"/>
            <a:ext cx="1472586" cy="1224136"/>
          </a:xfrm>
          <a:prstGeom prst="borderCallout1">
            <a:avLst>
              <a:gd name="adj1" fmla="val 48825"/>
              <a:gd name="adj2" fmla="val -2926"/>
              <a:gd name="adj3" fmla="val 3870"/>
              <a:gd name="adj4" fmla="val -29484"/>
            </a:avLst>
          </a:prstGeom>
          <a:solidFill>
            <a:srgbClr val="C00000">
              <a:alpha val="1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+mn-ea"/>
              </a:rPr>
              <a:t>よく検索されているキーワードが表示されます</a:t>
            </a:r>
            <a:endParaRPr kumimoji="1" lang="ja-JP" altLang="en-US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15341" y="17728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</a:rPr>
              <a:t>②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683568" y="1052736"/>
            <a:ext cx="7623082" cy="5217588"/>
            <a:chOff x="737741" y="1268760"/>
            <a:chExt cx="7623082" cy="521758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741" y="1340768"/>
              <a:ext cx="7623081" cy="5145580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2281" y="1268760"/>
              <a:ext cx="1268542" cy="381053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35496" y="43482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tx2"/>
                </a:solidFill>
                <a:latin typeface="+mj-ea"/>
                <a:ea typeface="+mj-ea"/>
              </a:rPr>
              <a:t>■詳細検索画面</a:t>
            </a:r>
            <a:endParaRPr kumimoji="1" lang="ja-JP" altLang="en-US" sz="24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85971" y="1628800"/>
            <a:ext cx="4608512" cy="223224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56984" cy="724942"/>
          </a:xfrm>
        </p:spPr>
        <p:txBody>
          <a:bodyPr>
            <a:noAutofit/>
          </a:bodyPr>
          <a:lstStyle/>
          <a:p>
            <a:r>
              <a:rPr kumimoji="1" lang="ja-JP" altLang="en-US" sz="2400" b="1" dirty="0" smtClean="0">
                <a:solidFill>
                  <a:schemeClr val="tx2"/>
                </a:solidFill>
              </a:rPr>
              <a:t>■検索</a:t>
            </a:r>
            <a:r>
              <a:rPr lang="ja-JP" altLang="en-US" sz="2400" b="1" dirty="0" smtClean="0">
                <a:solidFill>
                  <a:schemeClr val="tx2"/>
                </a:solidFill>
              </a:rPr>
              <a:t>結果</a:t>
            </a:r>
            <a:r>
              <a:rPr lang="ja-JP" altLang="en-US" sz="2400" dirty="0" smtClean="0"/>
              <a:t>　</a:t>
            </a:r>
            <a:r>
              <a:rPr lang="ja-JP" altLang="en-US" sz="2000" dirty="0"/>
              <a:t>目次や内容紹介文、本文中のワードも拾って結果を表示</a:t>
            </a:r>
            <a:r>
              <a:rPr lang="ja-JP" altLang="en-US" sz="2000" dirty="0" smtClean="0"/>
              <a:t>します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1299102" y="929869"/>
            <a:ext cx="6441250" cy="5883507"/>
            <a:chOff x="1299102" y="929869"/>
            <a:chExt cx="6441250" cy="588350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102" y="929869"/>
              <a:ext cx="6441250" cy="588350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9" name="正方形/長方形 8"/>
            <p:cNvSpPr/>
            <p:nvPr/>
          </p:nvSpPr>
          <p:spPr>
            <a:xfrm>
              <a:off x="5364088" y="3417049"/>
              <a:ext cx="288032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444208" y="3405098"/>
              <a:ext cx="288032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203848" y="4855428"/>
              <a:ext cx="648072" cy="2880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9309" y="188640"/>
            <a:ext cx="8229600" cy="72494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 smtClean="0">
                <a:solidFill>
                  <a:schemeClr val="tx2"/>
                </a:solidFill>
              </a:rPr>
              <a:t>■検索結果</a:t>
            </a:r>
            <a:endParaRPr kumimoji="1" lang="ja-JP" alt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09" y="1124744"/>
            <a:ext cx="7164288" cy="3237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879" y="224086"/>
            <a:ext cx="3816424" cy="27225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09" y="4653136"/>
            <a:ext cx="7164288" cy="11312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619672" y="6094402"/>
            <a:ext cx="53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キーワードにヒットした部分がマーキングされて表示されます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4067944" y="4221088"/>
            <a:ext cx="233712" cy="43204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724128" y="2946669"/>
            <a:ext cx="0" cy="98638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4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chemeClr val="tx2"/>
                </a:solidFill>
              </a:rPr>
              <a:t>②</a:t>
            </a:r>
            <a:r>
              <a:rPr lang="ja-JP" altLang="en-US" b="1" dirty="0" smtClean="0">
                <a:solidFill>
                  <a:schemeClr val="tx2"/>
                </a:solidFill>
              </a:rPr>
              <a:t>閲覧する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A704-11B2-438B-9179-4590E61D0037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64704"/>
            <a:ext cx="7812360" cy="55026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771800" y="188640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■ビューワが別タブで開きます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93813" y="1328200"/>
            <a:ext cx="809835" cy="4512468"/>
          </a:xfrm>
          <a:prstGeom prst="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</a:rPr>
              <a:t>ページ移動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endParaRPr kumimoji="1" lang="en-US" altLang="ja-JP" sz="800" dirty="0" smtClean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91680" y="2939948"/>
            <a:ext cx="6408712" cy="764515"/>
          </a:xfrm>
          <a:prstGeom prst="rect">
            <a:avLst/>
          </a:prstGeom>
          <a:solidFill>
            <a:schemeClr val="accent2">
              <a:lumMod val="20000"/>
              <a:lumOff val="80000"/>
              <a:alpha val="8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インターフェースの表示・非表示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pPr algn="ctr"/>
            <a:endParaRPr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画面中央部をタップ・クリックします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線吹き出し 1 (枠付き) 12"/>
          <p:cNvSpPr/>
          <p:nvPr/>
        </p:nvSpPr>
        <p:spPr>
          <a:xfrm>
            <a:off x="7160820" y="6483347"/>
            <a:ext cx="1152128" cy="330029"/>
          </a:xfrm>
          <a:prstGeom prst="borderCallout1">
            <a:avLst>
              <a:gd name="adj1" fmla="val 5594"/>
              <a:gd name="adj2" fmla="val 85915"/>
              <a:gd name="adj3" fmla="val -28276"/>
              <a:gd name="adj4" fmla="val 96590"/>
            </a:avLst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スライダー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4005064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画面の左側　右側をタップ・クリック</a:t>
            </a:r>
            <a:r>
              <a:rPr lang="ja-JP" altLang="en-US" dirty="0" smtClean="0"/>
              <a:t>します</a:t>
            </a:r>
            <a:endParaRPr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92" y="131532"/>
            <a:ext cx="1064064" cy="3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376</Words>
  <Application>Microsoft Office PowerPoint</Application>
  <PresentationFormat>画面に合わせる (4:3)</PresentationFormat>
  <Paragraphs>103</Paragraphs>
  <Slides>14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Meiryo UI</vt:lpstr>
      <vt:lpstr>ＭＳ Ｐゴシック</vt:lpstr>
      <vt:lpstr>メイリオ</vt:lpstr>
      <vt:lpstr>Arial</vt:lpstr>
      <vt:lpstr>Calibri</vt:lpstr>
      <vt:lpstr>Segoe UI</vt:lpstr>
      <vt:lpstr>Wingdings</vt:lpstr>
      <vt:lpstr>Office ​​テーマ</vt:lpstr>
      <vt:lpstr>利用説明</vt:lpstr>
      <vt:lpstr>PowerPoint プレゼンテーション</vt:lpstr>
      <vt:lpstr>1.　　　　　 　 　　とは</vt:lpstr>
      <vt:lpstr>2.　ご利用方法</vt:lpstr>
      <vt:lpstr>① ログイン・検索</vt:lpstr>
      <vt:lpstr>PowerPoint プレゼンテーション</vt:lpstr>
      <vt:lpstr>■検索結果　目次や内容紹介文、本文中のワードも拾って結果を表示します</vt:lpstr>
      <vt:lpstr>■検索結果</vt:lpstr>
      <vt:lpstr>②閲覧する</vt:lpstr>
      <vt:lpstr>PowerPoint プレゼンテーション</vt:lpstr>
      <vt:lpstr>■目次表示　　目次項目をタップ・クリックすると、該当ページにリンクします　</vt:lpstr>
      <vt:lpstr>■検索結果　結果の部分をタップ・クリックすると、該当ページにリンクします</vt:lpstr>
      <vt:lpstr>3. その他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HP Customer</dc:creator>
  <cp:lastModifiedBy>井上　香織</cp:lastModifiedBy>
  <cp:revision>52</cp:revision>
  <cp:lastPrinted>2018-05-10T10:06:34Z</cp:lastPrinted>
  <dcterms:created xsi:type="dcterms:W3CDTF">2018-05-09T06:59:12Z</dcterms:created>
  <dcterms:modified xsi:type="dcterms:W3CDTF">2018-09-26T04:26:14Z</dcterms:modified>
</cp:coreProperties>
</file>